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  <p:sldId id="260" r:id="rId9"/>
    <p:sldId id="263" r:id="rId10"/>
    <p:sldId id="266" r:id="rId11"/>
    <p:sldId id="272" r:id="rId12"/>
    <p:sldId id="273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08"/>
  </p:normalViewPr>
  <p:slideViewPr>
    <p:cSldViewPr snapToGrid="0" snapToObjects="1" showGuides="1">
      <p:cViewPr varScale="1">
        <p:scale>
          <a:sx n="119" d="100"/>
          <a:sy n="119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CB2FC-501B-F31A-C63B-93BAEBAB4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41BE10-52E6-AF74-356C-CC0461903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31C187-735B-2587-B90C-A60B569C4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7AF6-9C6C-9342-92AA-A51DFA85E418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92390-7DD0-905F-F061-5C583DD8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A9BAAA-B2A4-099E-D400-69CC252E8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7CE39-11D9-3F4D-83B7-A910912DBF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8569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138DA-78DA-88BF-DDA8-B61196D64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CFC60D-5542-A5C7-231A-F45579111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775E89-045A-BD9D-A64A-87FB01B5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7AF6-9C6C-9342-92AA-A51DFA85E418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0B88E4-EF05-50D8-BC5C-0302F67E4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5665EB-C10F-CF97-C3D3-0F3139AD5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7CE39-11D9-3F4D-83B7-A910912DBF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078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8FFCFC-1C2C-02C7-27B8-8DD9857349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7D4B85-1BCC-1007-F708-747B59CB9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651E96-159F-217C-7762-C515330E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7AF6-9C6C-9342-92AA-A51DFA85E418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03B8C7-B6AF-DA9E-9B44-50CA591A4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067016-1757-195A-29C1-1D97B5F5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7CE39-11D9-3F4D-83B7-A910912DBF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248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2ED9C-72BE-1EE8-8DE2-A02000AD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3AAEA-AB24-227A-6125-EE0FF3541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44A54F-543E-5B35-F185-BB8F90E99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7AF6-9C6C-9342-92AA-A51DFA85E418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962117-CC79-D45C-6E15-F753377DE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28E903-07E5-33FE-188B-CB0B0DF20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7CE39-11D9-3F4D-83B7-A910912DBF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366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C4BD5-BA60-3E9C-A392-E325CBA9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D1F09A-5757-7AE3-E31E-7AE1788C0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A3E88D-0E9D-8E09-7E58-3914A94F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7AF6-9C6C-9342-92AA-A51DFA85E418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89DF80-E45E-CDE9-143E-2A8CF8F8C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901D21-5326-9DA1-EE54-6EF30E760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7CE39-11D9-3F4D-83B7-A910912DBF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9318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FE45D-36CC-F7DF-60CD-4B9ACBB3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74CC22-B59E-7E37-B2E3-61326D81E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D62330-80F6-5C4F-1D00-A17CA6765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67037F-FDDA-D28F-5F11-5EE56E061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7AF6-9C6C-9342-92AA-A51DFA85E418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3AD278-F97E-2AE2-4F06-091C2644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BF4345-113C-F301-6C56-FA02AC309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7CE39-11D9-3F4D-83B7-A910912DBF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5544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2D4F23-8FAF-59A4-9CE3-2EEFA96C0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D0530-1ED9-3EA1-FEEA-F4682388A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00C06F-6F9D-FFB5-4DC8-D10782852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9D35DB-9BFE-79DD-F370-E12B196262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B501AA-6BAC-03D1-ADAE-B37CDF77B7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77BA0B8-2840-02BF-992A-CB5CC765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7AF6-9C6C-9342-92AA-A51DFA85E418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AF1F33-C219-863B-FA5E-98B0F3780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2F1EF0-48DE-7131-8DB7-B42A016A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7CE39-11D9-3F4D-83B7-A910912DBF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397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774C51-67C6-EA78-EDBD-FE3097B94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41824-2B31-7685-B4B2-8566FF199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7AF6-9C6C-9342-92AA-A51DFA85E418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FA55CE-2F3D-DA44-E76F-BFBE80EC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BAC923-7A6C-F2B7-2FCC-D23924FC6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7CE39-11D9-3F4D-83B7-A910912DBF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0368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EA96FA-F671-2ECF-1C0C-94099D63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7AF6-9C6C-9342-92AA-A51DFA85E418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B2D8F0-C837-786D-5618-508FAC66F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3A3866-BDBA-C26A-B930-89C3A479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7CE39-11D9-3F4D-83B7-A910912DBF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2704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BD3E8-D0A6-5E57-CD24-2B3E162BF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2B5A25-C279-2DEA-F0A8-E2DC4BA59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63E8F6-1445-4550-9DE8-5B4951F03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BCDB71-36F8-5CBC-5B35-857B6FEF4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7AF6-9C6C-9342-92AA-A51DFA85E418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B0152E-F38B-A313-1D3D-C4764410F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24E440-AC1A-8381-4FF3-4CE8BB94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7CE39-11D9-3F4D-83B7-A910912DBF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1765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1B537A-1047-25A1-907F-52B81B65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0AB1D8E-ED66-713B-E2DD-8083534AD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778C61-9AE3-4E91-2B0D-0B1AB9814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DE7717-AE99-15C0-1ACE-E1A35CB5C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7AF6-9C6C-9342-92AA-A51DFA85E418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0CD86E-41A2-2190-9B18-41743BC0B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2F4DDC-F4AB-6BE8-509C-4DC70BD9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7CE39-11D9-3F4D-83B7-A910912DBF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6635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FEC352-5737-F57D-2C0B-EA69C793F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95BE4F-C9E4-DA74-5BB0-37C42FF10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A61FC7-5BAD-B0E9-A478-A9B7B136D9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C7AF6-9C6C-9342-92AA-A51DFA85E418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F24D6-090C-F29F-8F28-246421A0B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FAA2D5-D26D-EF98-6150-61B865784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7CE39-11D9-3F4D-83B7-A910912DBF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326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3E70107-2FEE-CCDA-4FED-E881828E63E0}"/>
              </a:ext>
            </a:extLst>
          </p:cNvPr>
          <p:cNvSpPr txBox="1"/>
          <p:nvPr/>
        </p:nvSpPr>
        <p:spPr>
          <a:xfrm>
            <a:off x="892884" y="1344707"/>
            <a:ext cx="105721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>
                <a:latin typeface="HYJinKaiJ" pitchFamily="18" charset="-122"/>
                <a:ea typeface="HYJinKaiJ" pitchFamily="18" charset="-122"/>
              </a:rPr>
              <a:t>软件体系结构与设计</a:t>
            </a:r>
            <a:endParaRPr kumimoji="1" lang="en-US" altLang="zh-CN" sz="6000" dirty="0">
              <a:latin typeface="HYJinKaiJ" pitchFamily="18" charset="-122"/>
              <a:ea typeface="HYJinKaiJ" pitchFamily="18" charset="-122"/>
            </a:endParaRPr>
          </a:p>
          <a:p>
            <a:r>
              <a:rPr kumimoji="1" lang="zh-CN" altLang="en-US" sz="6000" dirty="0">
                <a:latin typeface="HYJinKaiJ" pitchFamily="18" charset="-122"/>
                <a:ea typeface="HYJinKaiJ" pitchFamily="18" charset="-122"/>
              </a:rPr>
              <a:t>             </a:t>
            </a:r>
            <a:r>
              <a:rPr kumimoji="1" lang="en-US" altLang="zh-CN" sz="6000" dirty="0">
                <a:latin typeface="HYJinKaiJ" pitchFamily="18" charset="-122"/>
                <a:ea typeface="HYJinKaiJ" pitchFamily="18" charset="-122"/>
              </a:rPr>
              <a:t>——</a:t>
            </a:r>
            <a:r>
              <a:rPr kumimoji="1" lang="zh-CN" altLang="en-US" sz="60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备忘录模式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0EE003-3A21-820B-F677-AC698425F4E2}"/>
              </a:ext>
            </a:extLst>
          </p:cNvPr>
          <p:cNvSpPr txBox="1"/>
          <p:nvPr/>
        </p:nvSpPr>
        <p:spPr>
          <a:xfrm>
            <a:off x="6669742" y="4808668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>
                <a:latin typeface="Kaiti SC" panose="02010600040101010101" pitchFamily="2" charset="-122"/>
                <a:ea typeface="Kaiti SC" panose="02010600040101010101" pitchFamily="2" charset="-122"/>
              </a:rPr>
              <a:t>徐睿航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A952B7-C9A8-B420-45B2-E286C3DACFD5}"/>
              </a:ext>
            </a:extLst>
          </p:cNvPr>
          <p:cNvSpPr/>
          <p:nvPr/>
        </p:nvSpPr>
        <p:spPr>
          <a:xfrm>
            <a:off x="441064" y="3636084"/>
            <a:ext cx="11403106" cy="3119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973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D7400A-AA90-E898-51CC-D26D64995E91}"/>
              </a:ext>
            </a:extLst>
          </p:cNvPr>
          <p:cNvSpPr txBox="1"/>
          <p:nvPr/>
        </p:nvSpPr>
        <p:spPr>
          <a:xfrm>
            <a:off x="1098326" y="2082053"/>
            <a:ext cx="10001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latin typeface="HYJinKaiJ" pitchFamily="18" charset="-122"/>
                <a:ea typeface="HYJinKaiJ" pitchFamily="18" charset="-122"/>
              </a:rPr>
              <a:t>三、案例</a:t>
            </a:r>
            <a:r>
              <a:rPr kumimoji="1" lang="zh-CN" altLang="en-US" sz="40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解决</a:t>
            </a:r>
            <a:endParaRPr kumimoji="1" lang="en-US" altLang="zh-CN" sz="4000" dirty="0">
              <a:solidFill>
                <a:srgbClr val="FF0000"/>
              </a:solidFill>
              <a:latin typeface="HYJinKaiJ" pitchFamily="18" charset="-122"/>
              <a:ea typeface="HYJinKaiJ" pitchFamily="18" charset="-122"/>
            </a:endParaRPr>
          </a:p>
          <a:p>
            <a:r>
              <a:rPr kumimoji="1" lang="zh-CN" altLang="en-US" sz="4000" dirty="0">
                <a:latin typeface="HYJinKaiJ" pitchFamily="18" charset="-122"/>
                <a:ea typeface="HYJinKaiJ" pitchFamily="18" charset="-122"/>
              </a:rPr>
              <a:t>        </a:t>
            </a:r>
            <a:r>
              <a:rPr kumimoji="1" lang="en-US" altLang="zh-CN" sz="4000" dirty="0">
                <a:latin typeface="HYJinKaiJ" pitchFamily="18" charset="-122"/>
                <a:ea typeface="HYJinKaiJ" pitchFamily="18" charset="-122"/>
              </a:rPr>
              <a:t>——</a:t>
            </a:r>
            <a:r>
              <a:rPr kumimoji="1" lang="zh-CN" altLang="en-US" sz="4000" dirty="0">
                <a:latin typeface="HYJinKaiJ" pitchFamily="18" charset="-122"/>
                <a:ea typeface="HYJinKaiJ" pitchFamily="18" charset="-122"/>
              </a:rPr>
              <a:t>实现</a:t>
            </a:r>
            <a:r>
              <a:rPr kumimoji="1" lang="en-US" altLang="zh-CN" sz="4000" dirty="0">
                <a:latin typeface="HYJinKaiJ" pitchFamily="18" charset="-122"/>
                <a:ea typeface="HYJinKaiJ" pitchFamily="18" charset="-122"/>
              </a:rPr>
              <a:t>《</a:t>
            </a:r>
            <a:r>
              <a:rPr kumimoji="1" lang="zh-CN" altLang="en-US" sz="4000" dirty="0">
                <a:latin typeface="HYJinKaiJ" pitchFamily="18" charset="-122"/>
                <a:ea typeface="HYJinKaiJ" pitchFamily="18" charset="-122"/>
              </a:rPr>
              <a:t>大话西游</a:t>
            </a:r>
            <a:r>
              <a:rPr kumimoji="1" lang="en-US" altLang="zh-CN" sz="4000" dirty="0">
                <a:latin typeface="HYJinKaiJ" pitchFamily="18" charset="-122"/>
                <a:ea typeface="HYJinKaiJ" pitchFamily="18" charset="-122"/>
              </a:rPr>
              <a:t>》</a:t>
            </a:r>
            <a:r>
              <a:rPr kumimoji="1" lang="zh-CN" altLang="en-US" sz="40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另一种结局</a:t>
            </a:r>
          </a:p>
        </p:txBody>
      </p:sp>
    </p:spTree>
    <p:extLst>
      <p:ext uri="{BB962C8B-B14F-4D97-AF65-F5344CB8AC3E}">
        <p14:creationId xmlns:p14="http://schemas.microsoft.com/office/powerpoint/2010/main" val="1497226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5E3845-A881-44FF-197B-DD24A990BC4A}"/>
              </a:ext>
            </a:extLst>
          </p:cNvPr>
          <p:cNvSpPr txBox="1"/>
          <p:nvPr/>
        </p:nvSpPr>
        <p:spPr>
          <a:xfrm>
            <a:off x="965200" y="1383528"/>
            <a:ext cx="5925989" cy="31675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9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观看视频</a:t>
            </a:r>
          </a:p>
        </p:txBody>
      </p:sp>
      <p:pic>
        <p:nvPicPr>
          <p:cNvPr id="5" name="图形 4" descr="场记板 纯色填充">
            <a:extLst>
              <a:ext uri="{FF2B5EF4-FFF2-40B4-BE49-F238E27FC236}">
                <a16:creationId xmlns:a16="http://schemas.microsoft.com/office/drawing/2014/main" id="{E2E978B1-2C3F-76C0-6924-B466743B8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48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EC76CC7-AC21-C265-7A34-C5F171654F72}"/>
              </a:ext>
            </a:extLst>
          </p:cNvPr>
          <p:cNvSpPr txBox="1"/>
          <p:nvPr/>
        </p:nvSpPr>
        <p:spPr>
          <a:xfrm>
            <a:off x="290456" y="30121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HYJinKaiJ" pitchFamily="18" charset="-122"/>
                <a:ea typeface="HYJinKaiJ" pitchFamily="18" charset="-122"/>
              </a:rPr>
              <a:t>一、备忘录模式</a:t>
            </a:r>
            <a:r>
              <a:rPr kumimoji="1" lang="zh-CN" altLang="en-US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概念</a:t>
            </a:r>
            <a:r>
              <a:rPr kumimoji="1" lang="en-US" altLang="zh-CN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——</a:t>
            </a:r>
            <a:r>
              <a:rPr kumimoji="1" lang="zh-CN" altLang="en-US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结构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A4F0CBE-D2F2-C744-6FF8-DEDE6446CA3D}"/>
              </a:ext>
            </a:extLst>
          </p:cNvPr>
          <p:cNvSpPr/>
          <p:nvPr/>
        </p:nvSpPr>
        <p:spPr>
          <a:xfrm>
            <a:off x="1904105" y="1011219"/>
            <a:ext cx="2474258" cy="247425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发起人角色</a:t>
            </a:r>
            <a:r>
              <a:rPr kumimoji="1" lang="zh-CN" altLang="en-US" dirty="0"/>
              <a:t>：提供</a:t>
            </a:r>
            <a:r>
              <a:rPr kumimoji="1" lang="zh-CN" altLang="en-US" dirty="0">
                <a:solidFill>
                  <a:srgbClr val="FF0000"/>
                </a:solidFill>
              </a:rPr>
              <a:t>创建</a:t>
            </a:r>
            <a:r>
              <a:rPr kumimoji="1" lang="zh-CN" altLang="en-US" dirty="0"/>
              <a:t>备忘录和</a:t>
            </a:r>
            <a:r>
              <a:rPr kumimoji="1" lang="zh-CN" altLang="en-US" dirty="0">
                <a:solidFill>
                  <a:srgbClr val="FF0000"/>
                </a:solidFill>
              </a:rPr>
              <a:t>恢复</a:t>
            </a:r>
            <a:r>
              <a:rPr kumimoji="1" lang="zh-CN" altLang="en-US" dirty="0"/>
              <a:t>备忘录功能。记录</a:t>
            </a:r>
            <a:r>
              <a:rPr kumimoji="1" lang="zh-CN" altLang="en-US" dirty="0">
                <a:solidFill>
                  <a:srgbClr val="FF0000"/>
                </a:solidFill>
              </a:rPr>
              <a:t>当前时刻</a:t>
            </a:r>
            <a:r>
              <a:rPr kumimoji="1" lang="zh-CN" altLang="en-US" dirty="0"/>
              <a:t>状态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A2E0955-2521-FC09-63E0-B3CF8F27A189}"/>
              </a:ext>
            </a:extLst>
          </p:cNvPr>
          <p:cNvSpPr/>
          <p:nvPr/>
        </p:nvSpPr>
        <p:spPr>
          <a:xfrm>
            <a:off x="7155630" y="1034528"/>
            <a:ext cx="2474258" cy="247425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备忘录角色</a:t>
            </a:r>
            <a:r>
              <a:rPr kumimoji="1" lang="zh-CN" altLang="en-US" dirty="0"/>
              <a:t>：存储发起人状态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8C7B5C5-2D4D-26C3-D3B2-757CE97159A5}"/>
              </a:ext>
            </a:extLst>
          </p:cNvPr>
          <p:cNvSpPr/>
          <p:nvPr/>
        </p:nvSpPr>
        <p:spPr>
          <a:xfrm>
            <a:off x="7189696" y="4102252"/>
            <a:ext cx="2474258" cy="247425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管理者角色</a:t>
            </a:r>
            <a:r>
              <a:rPr kumimoji="1" lang="zh-CN" altLang="en-US" dirty="0"/>
              <a:t>：对备忘录进行</a:t>
            </a:r>
            <a:r>
              <a:rPr kumimoji="1" lang="zh-CN" altLang="en-US" dirty="0">
                <a:solidFill>
                  <a:srgbClr val="FF0000"/>
                </a:solidFill>
              </a:rPr>
              <a:t>管理</a:t>
            </a:r>
            <a:r>
              <a:rPr kumimoji="1" lang="zh-CN" altLang="en-US" dirty="0"/>
              <a:t>，提供</a:t>
            </a:r>
            <a:r>
              <a:rPr kumimoji="1" lang="zh-CN" altLang="en-US" dirty="0">
                <a:solidFill>
                  <a:srgbClr val="FF0000"/>
                </a:solidFill>
              </a:rPr>
              <a:t>保存与获取</a:t>
            </a:r>
            <a:r>
              <a:rPr kumimoji="1" lang="zh-CN" altLang="en-US" dirty="0"/>
              <a:t>功能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2DB7AF0-AD04-EFF2-7EDD-57B8F4DA064C}"/>
              </a:ext>
            </a:extLst>
          </p:cNvPr>
          <p:cNvCxnSpPr/>
          <p:nvPr/>
        </p:nvCxnSpPr>
        <p:spPr>
          <a:xfrm>
            <a:off x="4453667" y="2237591"/>
            <a:ext cx="2635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CE389E8F-A885-82BA-5759-AA359D043A2A}"/>
              </a:ext>
            </a:extLst>
          </p:cNvPr>
          <p:cNvCxnSpPr>
            <a:cxnSpLocks/>
          </p:cNvCxnSpPr>
          <p:nvPr/>
        </p:nvCxnSpPr>
        <p:spPr>
          <a:xfrm flipV="1">
            <a:off x="8390965" y="3539267"/>
            <a:ext cx="0" cy="473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3EF105D-49A9-0A5C-7800-416F68566AC9}"/>
              </a:ext>
            </a:extLst>
          </p:cNvPr>
          <p:cNvSpPr txBox="1"/>
          <p:nvPr/>
        </p:nvSpPr>
        <p:spPr>
          <a:xfrm>
            <a:off x="1807286" y="3689872"/>
            <a:ext cx="257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  <a:latin typeface="Times" pitchFamily="2" charset="0"/>
              </a:rPr>
              <a:t>sunWuKong</a:t>
            </a:r>
            <a:r>
              <a:rPr kumimoji="1" lang="en-US" altLang="zh-CN" dirty="0">
                <a:solidFill>
                  <a:srgbClr val="FF0000"/>
                </a:solidFill>
                <a:latin typeface="Times" pitchFamily="2" charset="0"/>
              </a:rPr>
              <a:t>: </a:t>
            </a:r>
            <a:r>
              <a:rPr kumimoji="1" lang="en-US" altLang="zh-CN" dirty="0" err="1">
                <a:latin typeface="Times" pitchFamily="2" charset="0"/>
              </a:rPr>
              <a:t>sunWukong</a:t>
            </a:r>
            <a:endParaRPr kumimoji="1" lang="en-US" altLang="zh-CN" dirty="0">
              <a:latin typeface="Times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73597A-B1C0-2497-8BAF-1317D7613D5B}"/>
              </a:ext>
            </a:extLst>
          </p:cNvPr>
          <p:cNvSpPr txBox="1"/>
          <p:nvPr/>
        </p:nvSpPr>
        <p:spPr>
          <a:xfrm>
            <a:off x="9823526" y="2626659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>
                <a:solidFill>
                  <a:srgbClr val="FF0000"/>
                </a:solidFill>
                <a:latin typeface="Times" pitchFamily="2" charset="0"/>
              </a:rPr>
              <a:t>yl</a:t>
            </a:r>
            <a:r>
              <a:rPr kumimoji="1" lang="en-US" altLang="zh-CN" sz="2000" dirty="0">
                <a:solidFill>
                  <a:srgbClr val="FF0000"/>
                </a:solidFill>
                <a:latin typeface="Times" pitchFamily="2" charset="0"/>
              </a:rPr>
              <a:t> : </a:t>
            </a:r>
            <a:r>
              <a:rPr kumimoji="1" lang="en-US" altLang="zh-CN" sz="2000" dirty="0" err="1">
                <a:latin typeface="Times" pitchFamily="2" charset="0"/>
              </a:rPr>
              <a:t>lovestory</a:t>
            </a:r>
            <a:endParaRPr kumimoji="1" lang="en-US" altLang="zh-CN" sz="2000" dirty="0">
              <a:latin typeface="Times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F9198B3-5801-7D6E-5751-FE0769709647}"/>
              </a:ext>
            </a:extLst>
          </p:cNvPr>
          <p:cNvSpPr txBox="1"/>
          <p:nvPr/>
        </p:nvSpPr>
        <p:spPr>
          <a:xfrm>
            <a:off x="9932895" y="5468469"/>
            <a:ext cx="1749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>
                <a:solidFill>
                  <a:srgbClr val="FF0000"/>
                </a:solidFill>
                <a:latin typeface="Times" pitchFamily="2" charset="0"/>
              </a:rPr>
              <a:t>yuelao</a:t>
            </a:r>
            <a:r>
              <a:rPr kumimoji="1" lang="en-US" altLang="zh-CN" sz="2000" dirty="0">
                <a:solidFill>
                  <a:srgbClr val="FF0000"/>
                </a:solidFill>
                <a:latin typeface="Times" pitchFamily="2" charset="0"/>
              </a:rPr>
              <a:t> : </a:t>
            </a:r>
            <a:r>
              <a:rPr kumimoji="1" lang="en-US" altLang="zh-CN" sz="2000" dirty="0" err="1">
                <a:latin typeface="Times" pitchFamily="2" charset="0"/>
              </a:rPr>
              <a:t>yuelao</a:t>
            </a:r>
            <a:endParaRPr kumimoji="1" lang="en-US" altLang="zh-CN" sz="2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585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9CCB391-C6F1-B083-BDCD-0A50F354E037}"/>
              </a:ext>
            </a:extLst>
          </p:cNvPr>
          <p:cNvSpPr txBox="1"/>
          <p:nvPr/>
        </p:nvSpPr>
        <p:spPr>
          <a:xfrm>
            <a:off x="3752626" y="2590053"/>
            <a:ext cx="5442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>
                <a:latin typeface="HYJinKaiJ" pitchFamily="18" charset="-122"/>
                <a:ea typeface="HYJinKaiJ" pitchFamily="18" charset="-122"/>
              </a:rPr>
              <a:t>四、优缺点分析</a:t>
            </a:r>
            <a:endParaRPr kumimoji="1" lang="en-US" altLang="zh-CN" sz="5400" dirty="0">
              <a:solidFill>
                <a:srgbClr val="FF0000"/>
              </a:solidFill>
              <a:latin typeface="HYJinKaiJ" pitchFamily="18" charset="-122"/>
              <a:ea typeface="HYJinKaiJ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286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BD1ED25-7D65-BCE1-FE25-C65FE4FA45E9}"/>
              </a:ext>
            </a:extLst>
          </p:cNvPr>
          <p:cNvSpPr txBox="1"/>
          <p:nvPr/>
        </p:nvSpPr>
        <p:spPr>
          <a:xfrm>
            <a:off x="596900" y="1162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Heiti SC Medium" pitchFamily="2" charset="-128"/>
                <a:ea typeface="Heiti SC Medium" pitchFamily="2" charset="-128"/>
              </a:rPr>
              <a:t>提供了一种可以恢复状态的机制。当用户需要时能够比较方便地将数据恢复到某个历史的状态。</a:t>
            </a:r>
            <a:endParaRPr lang="zh-CN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D2613F-2227-F61B-64D3-D3151C6B4903}"/>
              </a:ext>
            </a:extLst>
          </p:cNvPr>
          <p:cNvSpPr txBox="1"/>
          <p:nvPr/>
        </p:nvSpPr>
        <p:spPr>
          <a:xfrm>
            <a:off x="558800" y="26994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Heiti SC Medium" pitchFamily="2" charset="-128"/>
                <a:ea typeface="Heiti SC Medium" pitchFamily="2" charset="-128"/>
              </a:rPr>
              <a:t>实现了内部状态的封装。除了创建它的发起人之外，其他对象都不能够访问这些状态信息。</a:t>
            </a:r>
            <a:endParaRPr lang="zh-CN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2F21CF-1AE8-B0E4-F871-C59B1FFE9AA5}"/>
              </a:ext>
            </a:extLst>
          </p:cNvPr>
          <p:cNvSpPr txBox="1"/>
          <p:nvPr/>
        </p:nvSpPr>
        <p:spPr>
          <a:xfrm>
            <a:off x="533400" y="41103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Heiti SC Medium" pitchFamily="2" charset="-128"/>
                <a:ea typeface="Heiti SC Medium" pitchFamily="2" charset="-128"/>
              </a:rPr>
              <a:t>简化了发起人类。发起人不需要管理和保存其内部状态的各个备份，所有状态信息都保存在备忘录中，并由管理者进行管理，这符合单一职责原则。</a:t>
            </a:r>
            <a:endParaRPr lang="zh-CN" altLang="en-US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0E049E77-C8B3-9552-F069-7474E965FBFD}"/>
              </a:ext>
            </a:extLst>
          </p:cNvPr>
          <p:cNvSpPr/>
          <p:nvPr/>
        </p:nvSpPr>
        <p:spPr>
          <a:xfrm>
            <a:off x="6705600" y="1460500"/>
            <a:ext cx="16510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3C24F9-9E9D-D4B7-91F6-7246A50D1287}"/>
              </a:ext>
            </a:extLst>
          </p:cNvPr>
          <p:cNvSpPr txBox="1"/>
          <p:nvPr/>
        </p:nvSpPr>
        <p:spPr>
          <a:xfrm>
            <a:off x="8496300" y="13970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Heiti SC Medium" pitchFamily="2" charset="-128"/>
                <a:ea typeface="Heiti SC Medium" pitchFamily="2" charset="-128"/>
              </a:rPr>
              <a:t>孙悟空可以变成凡人</a:t>
            </a:r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9BA3A552-5A81-FE7A-276A-77400F301959}"/>
              </a:ext>
            </a:extLst>
          </p:cNvPr>
          <p:cNvSpPr/>
          <p:nvPr/>
        </p:nvSpPr>
        <p:spPr>
          <a:xfrm>
            <a:off x="6642100" y="2832100"/>
            <a:ext cx="16510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3285B1-2ADB-A2FD-060E-91E7D5D5FD09}"/>
              </a:ext>
            </a:extLst>
          </p:cNvPr>
          <p:cNvSpPr txBox="1"/>
          <p:nvPr/>
        </p:nvSpPr>
        <p:spPr>
          <a:xfrm>
            <a:off x="8445500" y="278130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Heiti SC Medium" pitchFamily="2" charset="-128"/>
                <a:ea typeface="Heiti SC Medium" pitchFamily="2" charset="-128"/>
              </a:rPr>
              <a:t>只有孙悟空一个发起者角色</a:t>
            </a: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7140DBDB-15E1-70BE-C939-6E35DE4FC9BA}"/>
              </a:ext>
            </a:extLst>
          </p:cNvPr>
          <p:cNvSpPr/>
          <p:nvPr/>
        </p:nvSpPr>
        <p:spPr>
          <a:xfrm>
            <a:off x="6629400" y="4445000"/>
            <a:ext cx="16510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9B9F22-CCC1-749D-3942-1D4AFFF29562}"/>
              </a:ext>
            </a:extLst>
          </p:cNvPr>
          <p:cNvSpPr txBox="1"/>
          <p:nvPr/>
        </p:nvSpPr>
        <p:spPr>
          <a:xfrm>
            <a:off x="8420100" y="4394200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Heiti SC Medium" pitchFamily="2" charset="-128"/>
                <a:ea typeface="Heiti SC Medium" pitchFamily="2" charset="-128"/>
              </a:rPr>
              <a:t>孙悟空不需要保存所有状态，</a:t>
            </a:r>
            <a:endParaRPr kumimoji="1" lang="en-US" altLang="zh-CN" dirty="0">
              <a:latin typeface="Heiti SC Medium" pitchFamily="2" charset="-128"/>
              <a:ea typeface="Heiti SC Medium" pitchFamily="2" charset="-128"/>
            </a:endParaRPr>
          </a:p>
          <a:p>
            <a:pPr algn="ctr"/>
            <a:r>
              <a:rPr kumimoji="1" lang="zh-CN" altLang="en-US" dirty="0">
                <a:latin typeface="Heiti SC Medium" pitchFamily="2" charset="-128"/>
                <a:ea typeface="Heiti SC Medium" pitchFamily="2" charset="-128"/>
              </a:rPr>
              <a:t>月老帮忙保存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39CA20-791A-5B1B-1336-3D4FF1AC7293}"/>
              </a:ext>
            </a:extLst>
          </p:cNvPr>
          <p:cNvSpPr txBox="1"/>
          <p:nvPr/>
        </p:nvSpPr>
        <p:spPr>
          <a:xfrm>
            <a:off x="290456" y="301215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HYJinKaiJ" pitchFamily="18" charset="-122"/>
                <a:ea typeface="HYJinKaiJ" pitchFamily="18" charset="-122"/>
              </a:rPr>
              <a:t>四、备忘录模式</a:t>
            </a:r>
            <a:r>
              <a:rPr kumimoji="1" lang="zh-CN" altLang="en-US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优缺点分析</a:t>
            </a:r>
            <a:r>
              <a:rPr kumimoji="1" lang="en-US" altLang="zh-CN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——</a:t>
            </a:r>
            <a:r>
              <a:rPr kumimoji="1" lang="zh-CN" altLang="en-US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优点</a:t>
            </a:r>
          </a:p>
        </p:txBody>
      </p:sp>
    </p:spTree>
    <p:extLst>
      <p:ext uri="{BB962C8B-B14F-4D97-AF65-F5344CB8AC3E}">
        <p14:creationId xmlns:p14="http://schemas.microsoft.com/office/powerpoint/2010/main" val="616221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77E5678-80B7-EE1D-232B-E032AD2FD48F}"/>
              </a:ext>
            </a:extLst>
          </p:cNvPr>
          <p:cNvSpPr txBox="1"/>
          <p:nvPr/>
        </p:nvSpPr>
        <p:spPr>
          <a:xfrm>
            <a:off x="290456" y="301215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HYJinKaiJ" pitchFamily="18" charset="-122"/>
                <a:ea typeface="HYJinKaiJ" pitchFamily="18" charset="-122"/>
              </a:rPr>
              <a:t>四、备忘录模式</a:t>
            </a:r>
            <a:r>
              <a:rPr kumimoji="1" lang="zh-CN" altLang="en-US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优缺点分析</a:t>
            </a:r>
            <a:r>
              <a:rPr kumimoji="1" lang="en-US" altLang="zh-CN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——</a:t>
            </a:r>
            <a:r>
              <a:rPr kumimoji="1" lang="zh-CN" altLang="en-US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缺点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C35C73-3052-6AB5-68D6-9D8402A10298}"/>
              </a:ext>
            </a:extLst>
          </p:cNvPr>
          <p:cNvSpPr txBox="1"/>
          <p:nvPr/>
        </p:nvSpPr>
        <p:spPr>
          <a:xfrm>
            <a:off x="711200" y="2013635"/>
            <a:ext cx="41275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0" i="0" dirty="0">
                <a:effectLst/>
                <a:latin typeface="Heiti SC Medium" pitchFamily="2" charset="-128"/>
                <a:ea typeface="Heiti SC Medium" pitchFamily="2" charset="-128"/>
              </a:rPr>
              <a:t>资源消耗大。如果要保存的内部状态信息过多或者特别频繁，将会占用比较大的内存资源。</a:t>
            </a:r>
            <a:endParaRPr lang="zh-CN" altLang="en-US" sz="3200" dirty="0"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FCAD01FD-6FBA-86BD-4126-0F0A99FC46FA}"/>
              </a:ext>
            </a:extLst>
          </p:cNvPr>
          <p:cNvSpPr/>
          <p:nvPr/>
        </p:nvSpPr>
        <p:spPr>
          <a:xfrm>
            <a:off x="5168900" y="3111500"/>
            <a:ext cx="2184400" cy="24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5E085D-7A28-0C5C-3C5C-DCB0D2569817}"/>
              </a:ext>
            </a:extLst>
          </p:cNvPr>
          <p:cNvSpPr txBox="1"/>
          <p:nvPr/>
        </p:nvSpPr>
        <p:spPr>
          <a:xfrm>
            <a:off x="7975600" y="2463800"/>
            <a:ext cx="2806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Heiti SC Medium" pitchFamily="2" charset="-128"/>
                <a:ea typeface="Heiti SC Medium" pitchFamily="2" charset="-128"/>
              </a:rPr>
              <a:t>月老需要数据库支撑，如果孙悟空状态过多，会有很大资源开销</a:t>
            </a:r>
          </a:p>
        </p:txBody>
      </p:sp>
    </p:spTree>
    <p:extLst>
      <p:ext uri="{BB962C8B-B14F-4D97-AF65-F5344CB8AC3E}">
        <p14:creationId xmlns:p14="http://schemas.microsoft.com/office/powerpoint/2010/main" val="2337374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2A2FE2-D71B-1291-C4E3-F7B7131E31E2}"/>
              </a:ext>
            </a:extLst>
          </p:cNvPr>
          <p:cNvSpPr txBox="1"/>
          <p:nvPr/>
        </p:nvSpPr>
        <p:spPr>
          <a:xfrm>
            <a:off x="290456" y="301215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HYJinKaiJ" pitchFamily="18" charset="-122"/>
                <a:ea typeface="HYJinKaiJ" pitchFamily="18" charset="-122"/>
              </a:rPr>
              <a:t>四、备忘录模式</a:t>
            </a:r>
            <a:r>
              <a:rPr kumimoji="1" lang="zh-CN" altLang="en-US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优缺点分析</a:t>
            </a:r>
            <a:r>
              <a:rPr kumimoji="1" lang="en-US" altLang="zh-CN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——</a:t>
            </a:r>
            <a:r>
              <a:rPr kumimoji="1" lang="zh-CN" altLang="en-US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使用场景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BA2F8F-C427-D764-DB85-EB8B1B0A744E}"/>
              </a:ext>
            </a:extLst>
          </p:cNvPr>
          <p:cNvSpPr txBox="1"/>
          <p:nvPr/>
        </p:nvSpPr>
        <p:spPr>
          <a:xfrm>
            <a:off x="3187700" y="2229535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effectLst/>
                <a:latin typeface="Heiti SC Medium" pitchFamily="2" charset="-128"/>
                <a:ea typeface="Heiti SC Medium" pitchFamily="2" charset="-128"/>
              </a:rPr>
              <a:t>需要</a:t>
            </a:r>
            <a:r>
              <a:rPr lang="zh-CN" altLang="en-US" sz="3600" b="0" i="0" dirty="0">
                <a:solidFill>
                  <a:srgbClr val="FF0000"/>
                </a:solidFill>
                <a:effectLst/>
                <a:latin typeface="Heiti SC Medium" pitchFamily="2" charset="-128"/>
                <a:ea typeface="Heiti SC Medium" pitchFamily="2" charset="-128"/>
              </a:rPr>
              <a:t>保存与恢复数据</a:t>
            </a:r>
            <a:r>
              <a:rPr lang="zh-CN" altLang="en-US" sz="3600" b="0" i="0" dirty="0">
                <a:effectLst/>
                <a:latin typeface="Heiti SC Medium" pitchFamily="2" charset="-128"/>
                <a:ea typeface="Heiti SC Medium" pitchFamily="2" charset="-128"/>
              </a:rPr>
              <a:t>的场景，如玩游戏时的中间结果的存档功能。</a:t>
            </a:r>
            <a:endParaRPr lang="zh-CN" altLang="en-US" sz="36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7163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EA6DC5-369B-6D97-1861-00EF85C3B8A6}"/>
              </a:ext>
            </a:extLst>
          </p:cNvPr>
          <p:cNvSpPr txBox="1"/>
          <p:nvPr/>
        </p:nvSpPr>
        <p:spPr>
          <a:xfrm>
            <a:off x="533400" y="14859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备忘录模式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CC96CA-A353-4534-B94B-908D56CE27AD}"/>
              </a:ext>
            </a:extLst>
          </p:cNvPr>
          <p:cNvSpPr txBox="1"/>
          <p:nvPr/>
        </p:nvSpPr>
        <p:spPr>
          <a:xfrm>
            <a:off x="1056342" y="2154368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>
                <a:latin typeface="Kaiti SC" panose="02010600040101010101" pitchFamily="2" charset="-122"/>
                <a:ea typeface="Kaiti SC" panose="02010600040101010101" pitchFamily="2" charset="-122"/>
              </a:rPr>
              <a:t>徐睿航</a:t>
            </a:r>
          </a:p>
        </p:txBody>
      </p:sp>
    </p:spTree>
    <p:extLst>
      <p:ext uri="{BB962C8B-B14F-4D97-AF65-F5344CB8AC3E}">
        <p14:creationId xmlns:p14="http://schemas.microsoft.com/office/powerpoint/2010/main" val="221626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AD33B9-5374-911B-EAD4-FB7EAD773330}"/>
              </a:ext>
            </a:extLst>
          </p:cNvPr>
          <p:cNvSpPr txBox="1"/>
          <p:nvPr/>
        </p:nvSpPr>
        <p:spPr>
          <a:xfrm>
            <a:off x="5077610" y="65621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目    录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676357C0-2F92-4327-9168-F01C45280CA2}"/>
              </a:ext>
            </a:extLst>
          </p:cNvPr>
          <p:cNvSpPr/>
          <p:nvPr/>
        </p:nvSpPr>
        <p:spPr>
          <a:xfrm>
            <a:off x="344245" y="1776805"/>
            <a:ext cx="2291379" cy="439987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solidFill>
                  <a:schemeClr val="tx1"/>
                </a:solidFill>
              </a:rPr>
              <a:t>备忘录模式</a:t>
            </a:r>
            <a:r>
              <a:rPr kumimoji="1" lang="zh-CN" altLang="en-US" sz="3200" dirty="0">
                <a:solidFill>
                  <a:srgbClr val="FF0000"/>
                </a:solidFill>
              </a:rPr>
              <a:t>概念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19E9732-1444-9C2D-6E71-34AFD87762B7}"/>
              </a:ext>
            </a:extLst>
          </p:cNvPr>
          <p:cNvSpPr/>
          <p:nvPr/>
        </p:nvSpPr>
        <p:spPr>
          <a:xfrm>
            <a:off x="3371327" y="1776805"/>
            <a:ext cx="2291379" cy="439987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solidFill>
                  <a:srgbClr val="FF0000"/>
                </a:solidFill>
              </a:rPr>
              <a:t>案例</a:t>
            </a:r>
            <a:r>
              <a:rPr kumimoji="1" lang="zh-CN" altLang="en-US" sz="3200" dirty="0">
                <a:solidFill>
                  <a:schemeClr val="tx1"/>
                </a:solidFill>
              </a:rPr>
              <a:t>引入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F9036355-8CF0-E67E-D6B3-70A7208FB748}"/>
              </a:ext>
            </a:extLst>
          </p:cNvPr>
          <p:cNvSpPr/>
          <p:nvPr/>
        </p:nvSpPr>
        <p:spPr>
          <a:xfrm>
            <a:off x="6398409" y="1776805"/>
            <a:ext cx="2291379" cy="4399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/>
              <a:t>案例</a:t>
            </a:r>
            <a:r>
              <a:rPr kumimoji="1" lang="zh-CN" altLang="en-US" sz="3200" dirty="0">
                <a:solidFill>
                  <a:srgbClr val="FF0000"/>
                </a:solidFill>
              </a:rPr>
              <a:t>解决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EF1D0AD-8294-F7CE-3C10-D9D385198CE8}"/>
              </a:ext>
            </a:extLst>
          </p:cNvPr>
          <p:cNvSpPr/>
          <p:nvPr/>
        </p:nvSpPr>
        <p:spPr>
          <a:xfrm>
            <a:off x="9425492" y="1776805"/>
            <a:ext cx="2291379" cy="43998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solidFill>
                  <a:srgbClr val="FF0000"/>
                </a:solidFill>
              </a:rPr>
              <a:t>优缺点</a:t>
            </a:r>
            <a:r>
              <a:rPr kumimoji="1" lang="zh-CN" altLang="en-US" sz="3200" dirty="0"/>
              <a:t>分析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A5D133AD-130C-51A9-454A-3ABF3B8C0C70}"/>
              </a:ext>
            </a:extLst>
          </p:cNvPr>
          <p:cNvSpPr/>
          <p:nvPr/>
        </p:nvSpPr>
        <p:spPr>
          <a:xfrm>
            <a:off x="2710927" y="3689873"/>
            <a:ext cx="602428" cy="279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8ED4C7C3-ED59-C80B-368B-B096FC503BEF}"/>
              </a:ext>
            </a:extLst>
          </p:cNvPr>
          <p:cNvSpPr/>
          <p:nvPr/>
        </p:nvSpPr>
        <p:spPr>
          <a:xfrm>
            <a:off x="5757134" y="3689873"/>
            <a:ext cx="602428" cy="279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9E7B002A-1E7E-8B8F-0EFA-5BB47F94F62B}"/>
              </a:ext>
            </a:extLst>
          </p:cNvPr>
          <p:cNvSpPr/>
          <p:nvPr/>
        </p:nvSpPr>
        <p:spPr>
          <a:xfrm>
            <a:off x="8749553" y="3689873"/>
            <a:ext cx="602428" cy="279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8263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D7400A-AA90-E898-51CC-D26D64995E91}"/>
              </a:ext>
            </a:extLst>
          </p:cNvPr>
          <p:cNvSpPr txBox="1"/>
          <p:nvPr/>
        </p:nvSpPr>
        <p:spPr>
          <a:xfrm>
            <a:off x="1893346" y="2409713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200" dirty="0">
                <a:latin typeface="HYJinKaiJ" pitchFamily="18" charset="-122"/>
                <a:ea typeface="HYJinKaiJ" pitchFamily="18" charset="-122"/>
              </a:rPr>
              <a:t>一、备忘录模式</a:t>
            </a:r>
            <a:r>
              <a:rPr kumimoji="1" lang="zh-CN" altLang="en-US" sz="72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概念</a:t>
            </a:r>
          </a:p>
        </p:txBody>
      </p:sp>
    </p:spTree>
    <p:extLst>
      <p:ext uri="{BB962C8B-B14F-4D97-AF65-F5344CB8AC3E}">
        <p14:creationId xmlns:p14="http://schemas.microsoft.com/office/powerpoint/2010/main" val="261588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75BD69-E3A6-71BA-EA6C-99902A203FA2}"/>
              </a:ext>
            </a:extLst>
          </p:cNvPr>
          <p:cNvSpPr txBox="1"/>
          <p:nvPr/>
        </p:nvSpPr>
        <p:spPr>
          <a:xfrm>
            <a:off x="290456" y="30121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HYJinKaiJ" pitchFamily="18" charset="-122"/>
                <a:ea typeface="HYJinKaiJ" pitchFamily="18" charset="-122"/>
              </a:rPr>
              <a:t>一、备忘录模式</a:t>
            </a:r>
            <a:r>
              <a:rPr kumimoji="1" lang="zh-CN" altLang="en-US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概念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A1AF6B-824C-1FE6-E25E-674FDE2D05CA}"/>
              </a:ext>
            </a:extLst>
          </p:cNvPr>
          <p:cNvSpPr txBox="1"/>
          <p:nvPr/>
        </p:nvSpPr>
        <p:spPr>
          <a:xfrm>
            <a:off x="1436145" y="2336674"/>
            <a:ext cx="929998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000000"/>
                </a:solidFill>
                <a:effectLst/>
                <a:latin typeface="Heiti SC Medium" pitchFamily="2" charset="-128"/>
                <a:ea typeface="Heiti SC Medium" pitchFamily="2" charset="-128"/>
              </a:rPr>
              <a:t>        备忘录模式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Heiti SC Medium" pitchFamily="2" charset="-128"/>
                <a:ea typeface="Heiti SC Medium" pitchFamily="2" charset="-128"/>
              </a:rPr>
              <a:t>(</a:t>
            </a:r>
            <a:r>
              <a:rPr lang="en" altLang="zh-CN" sz="2800" b="0" i="0" dirty="0">
                <a:solidFill>
                  <a:srgbClr val="000000"/>
                </a:solidFill>
                <a:effectLst/>
                <a:latin typeface="Heiti SC Medium" pitchFamily="2" charset="-128"/>
                <a:ea typeface="Heiti SC Medium" pitchFamily="2" charset="-128"/>
              </a:rPr>
              <a:t>Memento Pattern)</a:t>
            </a:r>
            <a:r>
              <a:rPr lang="zh-CN" altLang="en" sz="2800" b="0" i="0" dirty="0">
                <a:solidFill>
                  <a:srgbClr val="000000"/>
                </a:solidFill>
                <a:effectLst/>
                <a:latin typeface="Heiti SC Medium" pitchFamily="2" charset="-128"/>
                <a:ea typeface="Heiti SC Medium" pitchFamily="2" charset="-128"/>
              </a:rPr>
              <a:t>：</a:t>
            </a:r>
            <a:r>
              <a:rPr lang="zh-CN" altLang="en-US" sz="2800" b="0" i="0" dirty="0">
                <a:solidFill>
                  <a:srgbClr val="000000"/>
                </a:solidFill>
                <a:effectLst/>
                <a:latin typeface="Heiti SC Medium" pitchFamily="2" charset="-128"/>
                <a:ea typeface="Heiti SC Medium" pitchFamily="2" charset="-128"/>
              </a:rPr>
              <a:t>在</a:t>
            </a:r>
            <a:r>
              <a:rPr lang="zh-CN" altLang="en-US" sz="3200" b="0" i="0" dirty="0">
                <a:solidFill>
                  <a:srgbClr val="FF0000"/>
                </a:solidFill>
                <a:effectLst/>
                <a:latin typeface="Heiti SC Medium" pitchFamily="2" charset="-128"/>
                <a:ea typeface="Heiti SC Medium" pitchFamily="2" charset="-128"/>
              </a:rPr>
              <a:t>不破坏封装的前提下</a:t>
            </a:r>
            <a:r>
              <a:rPr lang="zh-CN" altLang="en-US" sz="2800" b="0" i="0" dirty="0">
                <a:solidFill>
                  <a:srgbClr val="000000"/>
                </a:solidFill>
                <a:effectLst/>
                <a:latin typeface="Heiti SC Medium" pitchFamily="2" charset="-128"/>
                <a:ea typeface="Heiti SC Medium" pitchFamily="2" charset="-128"/>
              </a:rPr>
              <a:t>，捕获一个对象的内部状态，并在该对象之外保存这个状态，这样可以在以后将对象恢复到原先保存的状态。</a:t>
            </a:r>
            <a:endParaRPr lang="zh-CN" altLang="en-US" sz="2800" dirty="0"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8096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EC76CC7-AC21-C265-7A34-C5F171654F72}"/>
              </a:ext>
            </a:extLst>
          </p:cNvPr>
          <p:cNvSpPr txBox="1"/>
          <p:nvPr/>
        </p:nvSpPr>
        <p:spPr>
          <a:xfrm>
            <a:off x="290456" y="30121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HYJinKaiJ" pitchFamily="18" charset="-122"/>
                <a:ea typeface="HYJinKaiJ" pitchFamily="18" charset="-122"/>
              </a:rPr>
              <a:t>一、备忘录模式</a:t>
            </a:r>
            <a:r>
              <a:rPr kumimoji="1" lang="zh-CN" altLang="en-US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概念</a:t>
            </a:r>
            <a:r>
              <a:rPr kumimoji="1" lang="en-US" altLang="zh-CN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——</a:t>
            </a:r>
            <a:r>
              <a:rPr kumimoji="1" lang="zh-CN" altLang="en-US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结构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A4F0CBE-D2F2-C744-6FF8-DEDE6446CA3D}"/>
              </a:ext>
            </a:extLst>
          </p:cNvPr>
          <p:cNvSpPr/>
          <p:nvPr/>
        </p:nvSpPr>
        <p:spPr>
          <a:xfrm>
            <a:off x="1904105" y="1011219"/>
            <a:ext cx="2474258" cy="247425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发起人角色</a:t>
            </a:r>
            <a:r>
              <a:rPr kumimoji="1" lang="zh-CN" altLang="en-US" dirty="0"/>
              <a:t>：提供</a:t>
            </a:r>
            <a:r>
              <a:rPr kumimoji="1" lang="zh-CN" altLang="en-US" dirty="0">
                <a:solidFill>
                  <a:srgbClr val="FF0000"/>
                </a:solidFill>
              </a:rPr>
              <a:t>创建</a:t>
            </a:r>
            <a:r>
              <a:rPr kumimoji="1" lang="zh-CN" altLang="en-US" dirty="0"/>
              <a:t>备忘录和</a:t>
            </a:r>
            <a:r>
              <a:rPr kumimoji="1" lang="zh-CN" altLang="en-US" dirty="0">
                <a:solidFill>
                  <a:srgbClr val="FF0000"/>
                </a:solidFill>
              </a:rPr>
              <a:t>恢复</a:t>
            </a:r>
            <a:r>
              <a:rPr kumimoji="1" lang="zh-CN" altLang="en-US" dirty="0"/>
              <a:t>备忘录功能。记录</a:t>
            </a:r>
            <a:r>
              <a:rPr kumimoji="1" lang="zh-CN" altLang="en-US" dirty="0">
                <a:solidFill>
                  <a:srgbClr val="FF0000"/>
                </a:solidFill>
              </a:rPr>
              <a:t>当前时刻</a:t>
            </a:r>
            <a:r>
              <a:rPr kumimoji="1" lang="zh-CN" altLang="en-US" dirty="0"/>
              <a:t>状态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A2E0955-2521-FC09-63E0-B3CF8F27A189}"/>
              </a:ext>
            </a:extLst>
          </p:cNvPr>
          <p:cNvSpPr/>
          <p:nvPr/>
        </p:nvSpPr>
        <p:spPr>
          <a:xfrm>
            <a:off x="7155630" y="1034528"/>
            <a:ext cx="2474258" cy="247425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备忘录角色</a:t>
            </a:r>
            <a:r>
              <a:rPr kumimoji="1" lang="zh-CN" altLang="en-US" dirty="0"/>
              <a:t>：存储发起人状态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8C7B5C5-2D4D-26C3-D3B2-757CE97159A5}"/>
              </a:ext>
            </a:extLst>
          </p:cNvPr>
          <p:cNvSpPr/>
          <p:nvPr/>
        </p:nvSpPr>
        <p:spPr>
          <a:xfrm>
            <a:off x="7189696" y="4102252"/>
            <a:ext cx="2474258" cy="247425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管理者角色</a:t>
            </a:r>
            <a:r>
              <a:rPr kumimoji="1" lang="zh-CN" altLang="en-US" dirty="0"/>
              <a:t>：对备忘录进行</a:t>
            </a:r>
            <a:r>
              <a:rPr kumimoji="1" lang="zh-CN" altLang="en-US" dirty="0">
                <a:solidFill>
                  <a:srgbClr val="FF0000"/>
                </a:solidFill>
              </a:rPr>
              <a:t>管理</a:t>
            </a:r>
            <a:r>
              <a:rPr kumimoji="1" lang="zh-CN" altLang="en-US" dirty="0"/>
              <a:t>，提供</a:t>
            </a:r>
            <a:r>
              <a:rPr kumimoji="1" lang="zh-CN" altLang="en-US" dirty="0">
                <a:solidFill>
                  <a:srgbClr val="FF0000"/>
                </a:solidFill>
              </a:rPr>
              <a:t>保存与获取</a:t>
            </a:r>
            <a:r>
              <a:rPr kumimoji="1" lang="zh-CN" altLang="en-US" dirty="0"/>
              <a:t>功能</a:t>
            </a: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2DB7AF0-AD04-EFF2-7EDD-57B8F4DA064C}"/>
              </a:ext>
            </a:extLst>
          </p:cNvPr>
          <p:cNvCxnSpPr/>
          <p:nvPr/>
        </p:nvCxnSpPr>
        <p:spPr>
          <a:xfrm>
            <a:off x="4453667" y="2237591"/>
            <a:ext cx="2635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CE389E8F-A885-82BA-5759-AA359D043A2A}"/>
              </a:ext>
            </a:extLst>
          </p:cNvPr>
          <p:cNvCxnSpPr>
            <a:cxnSpLocks/>
          </p:cNvCxnSpPr>
          <p:nvPr/>
        </p:nvCxnSpPr>
        <p:spPr>
          <a:xfrm flipV="1">
            <a:off x="8390965" y="3539267"/>
            <a:ext cx="0" cy="473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725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BDE9B9-DE00-33A1-D782-300F599C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733550"/>
            <a:ext cx="9105900" cy="33909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9AA614-8056-745E-028E-27473D574B85}"/>
              </a:ext>
            </a:extLst>
          </p:cNvPr>
          <p:cNvSpPr txBox="1"/>
          <p:nvPr/>
        </p:nvSpPr>
        <p:spPr>
          <a:xfrm>
            <a:off x="290456" y="30121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HYJinKaiJ" pitchFamily="18" charset="-122"/>
                <a:ea typeface="HYJinKaiJ" pitchFamily="18" charset="-122"/>
              </a:rPr>
              <a:t>一、备忘录模式</a:t>
            </a:r>
            <a:r>
              <a:rPr kumimoji="1" lang="zh-CN" altLang="en-US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概念</a:t>
            </a:r>
            <a:r>
              <a:rPr kumimoji="1" lang="en-US" altLang="zh-CN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——</a:t>
            </a:r>
            <a:r>
              <a:rPr kumimoji="1" lang="zh-CN" altLang="en-US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88359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D7400A-AA90-E898-51CC-D26D64995E91}"/>
              </a:ext>
            </a:extLst>
          </p:cNvPr>
          <p:cNvSpPr txBox="1"/>
          <p:nvPr/>
        </p:nvSpPr>
        <p:spPr>
          <a:xfrm>
            <a:off x="336326" y="2247153"/>
            <a:ext cx="8337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latin typeface="HYJinKaiJ" pitchFamily="18" charset="-122"/>
                <a:ea typeface="HYJinKaiJ" pitchFamily="18" charset="-122"/>
              </a:rPr>
              <a:t>二、备忘录模式</a:t>
            </a:r>
            <a:r>
              <a:rPr kumimoji="1" lang="zh-CN" altLang="en-US" sz="40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案例</a:t>
            </a:r>
            <a:endParaRPr kumimoji="1" lang="en-US" altLang="zh-CN" sz="4000" dirty="0">
              <a:solidFill>
                <a:srgbClr val="FF0000"/>
              </a:solidFill>
              <a:latin typeface="HYJinKaiJ" pitchFamily="18" charset="-122"/>
              <a:ea typeface="HYJinKaiJ" pitchFamily="18" charset="-122"/>
            </a:endParaRPr>
          </a:p>
          <a:p>
            <a:r>
              <a:rPr kumimoji="1" lang="zh-CN" altLang="en-US" sz="40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     </a:t>
            </a:r>
            <a:r>
              <a:rPr kumimoji="1" lang="en-US" altLang="zh-CN" sz="40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——</a:t>
            </a:r>
            <a:r>
              <a:rPr kumimoji="1" lang="zh-CN" altLang="en-US" sz="40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以</a:t>
            </a:r>
            <a:r>
              <a:rPr kumimoji="1" lang="en-US" altLang="zh-CN" sz="40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《</a:t>
            </a:r>
            <a:r>
              <a:rPr kumimoji="1" lang="zh-CN" altLang="en-US" sz="40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大话西游</a:t>
            </a:r>
            <a:r>
              <a:rPr kumimoji="1" lang="en-US" altLang="zh-CN" sz="40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》</a:t>
            </a:r>
            <a:r>
              <a:rPr kumimoji="1" lang="zh-CN" altLang="en-US" sz="40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为例说明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31B7C7-FDF6-C553-893F-0F4AEC1E3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950" y="984250"/>
            <a:ext cx="3289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73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7F0E497-B0CF-F663-D9AD-78E234515A7F}"/>
              </a:ext>
            </a:extLst>
          </p:cNvPr>
          <p:cNvSpPr txBox="1"/>
          <p:nvPr/>
        </p:nvSpPr>
        <p:spPr>
          <a:xfrm>
            <a:off x="290456" y="301215"/>
            <a:ext cx="802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HYJinKaiJ" pitchFamily="18" charset="-122"/>
                <a:ea typeface="HYJinKaiJ" pitchFamily="18" charset="-122"/>
              </a:rPr>
              <a:t>二、备忘录模式</a:t>
            </a:r>
            <a:r>
              <a:rPr kumimoji="1" lang="zh-CN" altLang="en-US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案例</a:t>
            </a:r>
            <a:r>
              <a:rPr kumimoji="1" lang="en-US" altLang="zh-CN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——</a:t>
            </a:r>
            <a:r>
              <a:rPr kumimoji="1" lang="zh-CN" altLang="en-US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以</a:t>
            </a:r>
            <a:r>
              <a:rPr kumimoji="1" lang="en-US" altLang="zh-CN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《</a:t>
            </a:r>
            <a:r>
              <a:rPr kumimoji="1" lang="zh-CN" altLang="en-US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大话西游</a:t>
            </a:r>
            <a:r>
              <a:rPr kumimoji="1" lang="en-US" altLang="zh-CN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》</a:t>
            </a:r>
            <a:r>
              <a:rPr kumimoji="1" lang="zh-CN" altLang="en-US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为例说明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EAF2B3-28C2-DAE8-2B4C-EC6CBA98E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908" y="2192427"/>
            <a:ext cx="2497715" cy="1394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4C2323-F540-798E-5198-F4E143F9A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33" y="1324235"/>
            <a:ext cx="2882900" cy="3327400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B638A2CC-C9D4-72A7-2B68-1197F95EDEE1}"/>
              </a:ext>
            </a:extLst>
          </p:cNvPr>
          <p:cNvSpPr/>
          <p:nvPr/>
        </p:nvSpPr>
        <p:spPr>
          <a:xfrm>
            <a:off x="4335331" y="2689411"/>
            <a:ext cx="731520" cy="311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C29EF917-06C9-7794-1894-E33721825A79}"/>
              </a:ext>
            </a:extLst>
          </p:cNvPr>
          <p:cNvSpPr/>
          <p:nvPr/>
        </p:nvSpPr>
        <p:spPr>
          <a:xfrm>
            <a:off x="8334016" y="2769240"/>
            <a:ext cx="731520" cy="311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40E975C-2D18-76BD-5155-E031908AD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43" y="2151527"/>
            <a:ext cx="3667851" cy="136554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9E5349E-F6F7-C9D4-C083-6EF6B2BC722B}"/>
              </a:ext>
            </a:extLst>
          </p:cNvPr>
          <p:cNvSpPr txBox="1"/>
          <p:nvPr/>
        </p:nvSpPr>
        <p:spPr>
          <a:xfrm>
            <a:off x="882126" y="380820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Heiti SC Medium" pitchFamily="2" charset="-128"/>
                <a:ea typeface="Heiti SC Medium" pitchFamily="2" charset="-128"/>
              </a:rPr>
              <a:t>曾经在一起，</a:t>
            </a:r>
            <a:r>
              <a:rPr kumimoji="1" lang="zh-CN" altLang="en-US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没有珍惜</a:t>
            </a:r>
            <a:r>
              <a:rPr kumimoji="1" lang="zh-CN" altLang="en-US" dirty="0">
                <a:latin typeface="Heiti SC Medium" pitchFamily="2" charset="-128"/>
                <a:ea typeface="Heiti SC Medium" pitchFamily="2" charset="-128"/>
              </a:rPr>
              <a:t>！！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F1D53DF-D307-0D0C-ED48-924479696B15}"/>
              </a:ext>
            </a:extLst>
          </p:cNvPr>
          <p:cNvSpPr txBox="1"/>
          <p:nvPr/>
        </p:nvSpPr>
        <p:spPr>
          <a:xfrm>
            <a:off x="4939552" y="488576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Heiti SC Medium" pitchFamily="2" charset="-128"/>
                <a:ea typeface="Heiti SC Medium" pitchFamily="2" charset="-128"/>
              </a:rPr>
              <a:t>为了救爱人不得不变成孙悟空</a:t>
            </a:r>
          </a:p>
        </p:txBody>
      </p:sp>
      <p:sp>
        <p:nvSpPr>
          <p:cNvPr id="16" name="框架 15">
            <a:extLst>
              <a:ext uri="{FF2B5EF4-FFF2-40B4-BE49-F238E27FC236}">
                <a16:creationId xmlns:a16="http://schemas.microsoft.com/office/drawing/2014/main" id="{6AAF1E15-502E-84E2-3483-B4462CF80BDF}"/>
              </a:ext>
            </a:extLst>
          </p:cNvPr>
          <p:cNvSpPr/>
          <p:nvPr/>
        </p:nvSpPr>
        <p:spPr>
          <a:xfrm>
            <a:off x="5292762" y="2420470"/>
            <a:ext cx="344245" cy="580912"/>
          </a:xfrm>
          <a:prstGeom prst="frame">
            <a:avLst>
              <a:gd name="adj1" fmla="val 50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232AE8B-878B-1181-04D4-F9C9DBD9DFD8}"/>
              </a:ext>
            </a:extLst>
          </p:cNvPr>
          <p:cNvSpPr txBox="1"/>
          <p:nvPr/>
        </p:nvSpPr>
        <p:spPr>
          <a:xfrm>
            <a:off x="9380668" y="3743661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悔恨</a:t>
            </a:r>
            <a:r>
              <a:rPr kumimoji="1" lang="zh-CN" altLang="en-US" dirty="0">
                <a:latin typeface="Heiti SC Medium" pitchFamily="2" charset="-128"/>
                <a:ea typeface="Heiti SC Medium" pitchFamily="2" charset="-128"/>
              </a:rPr>
              <a:t>当初没有珍惜！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157E20B-7E7E-B91B-CA89-BFF7F39ECC1F}"/>
              </a:ext>
            </a:extLst>
          </p:cNvPr>
          <p:cNvGrpSpPr/>
          <p:nvPr/>
        </p:nvGrpSpPr>
        <p:grpSpPr>
          <a:xfrm>
            <a:off x="1990163" y="4249271"/>
            <a:ext cx="8552329" cy="2259105"/>
            <a:chOff x="1990163" y="4249271"/>
            <a:chExt cx="8552329" cy="2259105"/>
          </a:xfrm>
        </p:grpSpPr>
        <p:sp>
          <p:nvSpPr>
            <p:cNvPr id="19" name="上弧形箭头 18">
              <a:extLst>
                <a:ext uri="{FF2B5EF4-FFF2-40B4-BE49-F238E27FC236}">
                  <a16:creationId xmlns:a16="http://schemas.microsoft.com/office/drawing/2014/main" id="{701024B0-222D-FBA1-ACC2-1F70EC6B1007}"/>
                </a:ext>
              </a:extLst>
            </p:cNvPr>
            <p:cNvSpPr/>
            <p:nvPr/>
          </p:nvSpPr>
          <p:spPr>
            <a:xfrm flipH="1">
              <a:off x="1990163" y="4249271"/>
              <a:ext cx="8552329" cy="2259105"/>
            </a:xfrm>
            <a:prstGeom prst="curved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AE1476B-84A5-6996-36B2-BB32C32A3396}"/>
                </a:ext>
              </a:extLst>
            </p:cNvPr>
            <p:cNvSpPr txBox="1"/>
            <p:nvPr/>
          </p:nvSpPr>
          <p:spPr>
            <a:xfrm>
              <a:off x="5518673" y="600276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Heiti SC Medium" pitchFamily="2" charset="-128"/>
                  <a:ea typeface="Heiti SC Medium" pitchFamily="2" charset="-128"/>
                </a:rPr>
                <a:t>重新回去爱她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34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5D3F850-5CA1-16EB-BE58-EE78EF51FE4F}"/>
              </a:ext>
            </a:extLst>
          </p:cNvPr>
          <p:cNvSpPr txBox="1"/>
          <p:nvPr/>
        </p:nvSpPr>
        <p:spPr>
          <a:xfrm>
            <a:off x="290456" y="301215"/>
            <a:ext cx="8029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HYJinKaiJ" pitchFamily="18" charset="-122"/>
                <a:ea typeface="HYJinKaiJ" pitchFamily="18" charset="-122"/>
              </a:rPr>
              <a:t>二、备忘录模式</a:t>
            </a:r>
            <a:r>
              <a:rPr kumimoji="1" lang="zh-CN" altLang="en-US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案例</a:t>
            </a:r>
            <a:r>
              <a:rPr kumimoji="1" lang="en-US" altLang="zh-CN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——</a:t>
            </a:r>
            <a:r>
              <a:rPr kumimoji="1" lang="zh-CN" altLang="en-US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以</a:t>
            </a:r>
            <a:r>
              <a:rPr kumimoji="1" lang="en-US" altLang="zh-CN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《</a:t>
            </a:r>
            <a:r>
              <a:rPr kumimoji="1" lang="zh-CN" altLang="en-US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大话西游</a:t>
            </a:r>
            <a:r>
              <a:rPr kumimoji="1" lang="en-US" altLang="zh-CN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》</a:t>
            </a:r>
            <a:r>
              <a:rPr kumimoji="1" lang="zh-CN" altLang="en-US" sz="2800" dirty="0">
                <a:solidFill>
                  <a:srgbClr val="FF0000"/>
                </a:solidFill>
                <a:latin typeface="HYJinKaiJ" pitchFamily="18" charset="-122"/>
                <a:ea typeface="HYJinKaiJ" pitchFamily="18" charset="-122"/>
              </a:rPr>
              <a:t>为例说明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D1710C4-5DAF-1B87-9327-0641EBA0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77" y="1054996"/>
            <a:ext cx="8204200" cy="45974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6F88408-807E-BC75-4EAD-B0BF166ED084}"/>
              </a:ext>
            </a:extLst>
          </p:cNvPr>
          <p:cNvSpPr txBox="1"/>
          <p:nvPr/>
        </p:nvSpPr>
        <p:spPr>
          <a:xfrm>
            <a:off x="2774037" y="5992011"/>
            <a:ext cx="941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Heiti SC Medium" pitchFamily="2" charset="-128"/>
                <a:ea typeface="Heiti SC Medium" pitchFamily="2" charset="-128"/>
              </a:rPr>
              <a:t>假设孙悟空拥有</a:t>
            </a:r>
            <a:r>
              <a:rPr kumimoji="1" lang="zh-CN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备忘录模式</a:t>
            </a:r>
            <a:r>
              <a:rPr kumimoji="1" lang="zh-CN" altLang="en-US" sz="2400" dirty="0">
                <a:latin typeface="Heiti SC Medium" pitchFamily="2" charset="-128"/>
                <a:ea typeface="Heiti SC Medium" pitchFamily="2" charset="-128"/>
              </a:rPr>
              <a:t>方法，实现</a:t>
            </a:r>
            <a:r>
              <a:rPr kumimoji="1" lang="en-US" altLang="zh-CN" sz="2400" dirty="0">
                <a:latin typeface="Heiti SC Medium" pitchFamily="2" charset="-128"/>
                <a:ea typeface="Heiti SC Medium" pitchFamily="2" charset="-128"/>
              </a:rPr>
              <a:t>《</a:t>
            </a:r>
            <a:r>
              <a:rPr kumimoji="1" lang="zh-CN" altLang="en-US" sz="2400" dirty="0">
                <a:latin typeface="Heiti SC Medium" pitchFamily="2" charset="-128"/>
                <a:ea typeface="Heiti SC Medium" pitchFamily="2" charset="-128"/>
              </a:rPr>
              <a:t>大话西游</a:t>
            </a:r>
            <a:r>
              <a:rPr kumimoji="1" lang="en-US" altLang="zh-CN" sz="2400" dirty="0">
                <a:latin typeface="Heiti SC Medium" pitchFamily="2" charset="-128"/>
                <a:ea typeface="Heiti SC Medium" pitchFamily="2" charset="-128"/>
              </a:rPr>
              <a:t>》</a:t>
            </a:r>
            <a:r>
              <a:rPr kumimoji="1" lang="zh-CN" altLang="en-US" sz="2400" dirty="0">
                <a:latin typeface="Heiti SC Medium" pitchFamily="2" charset="-128"/>
                <a:ea typeface="Heiti SC Medium" pitchFamily="2" charset="-128"/>
              </a:rPr>
              <a:t>的</a:t>
            </a:r>
            <a:r>
              <a:rPr kumimoji="1" lang="zh-CN" altLang="en-US" sz="24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另一种结局</a:t>
            </a:r>
            <a:r>
              <a:rPr kumimoji="1" lang="zh-CN" altLang="en-US" sz="2400" dirty="0">
                <a:latin typeface="Heiti SC Medium" pitchFamily="2" charset="-128"/>
                <a:ea typeface="Heiti SC Medium" pitchFamily="2" charset="-128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56356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493</Words>
  <Application>Microsoft Macintosh PowerPoint</Application>
  <PresentationFormat>宽屏</PresentationFormat>
  <Paragraphs>51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等线</vt:lpstr>
      <vt:lpstr>等线 Light</vt:lpstr>
      <vt:lpstr>SimHei</vt:lpstr>
      <vt:lpstr>Heiti SC Medium</vt:lpstr>
      <vt:lpstr>HYJinKaiJ</vt:lpstr>
      <vt:lpstr>Kaiti SC</vt:lpstr>
      <vt:lpstr>Arial</vt:lpstr>
      <vt:lpstr>Times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dawson.1314520@gmail.com</dc:creator>
  <cp:lastModifiedBy>dawson.1314520@gmail.com</cp:lastModifiedBy>
  <cp:revision>5</cp:revision>
  <dcterms:created xsi:type="dcterms:W3CDTF">2022-06-12T02:01:49Z</dcterms:created>
  <dcterms:modified xsi:type="dcterms:W3CDTF">2022-06-23T13:51:15Z</dcterms:modified>
</cp:coreProperties>
</file>